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73" r:id="rId9"/>
    <p:sldId id="262" r:id="rId10"/>
    <p:sldId id="263" r:id="rId11"/>
    <p:sldId id="264" r:id="rId12"/>
    <p:sldId id="265" r:id="rId13"/>
    <p:sldId id="274" r:id="rId14"/>
    <p:sldId id="266" r:id="rId15"/>
    <p:sldId id="267" r:id="rId16"/>
    <p:sldId id="268" r:id="rId17"/>
    <p:sldId id="269" r:id="rId18"/>
    <p:sldId id="275" r:id="rId19"/>
    <p:sldId id="271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8EFC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80"/>
    <p:restoredTop sz="94648"/>
  </p:normalViewPr>
  <p:slideViewPr>
    <p:cSldViewPr snapToGrid="0" snapToObjects="1">
      <p:cViewPr varScale="1">
        <p:scale>
          <a:sx n="110" d="100"/>
          <a:sy n="110" d="100"/>
        </p:scale>
        <p:origin x="18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B781A-C5EF-9E4A-9C0F-DEA017CF930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65005-65BB-F448-86A7-0EF09EB2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82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5005-65BB-F448-86A7-0EF09EB285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27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42C2-C496-2D4D-B2F2-2319E4812AB5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6285-C261-1F47-8D59-A89B145F4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42C2-C496-2D4D-B2F2-2319E4812AB5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6285-C261-1F47-8D59-A89B145F4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5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42C2-C496-2D4D-B2F2-2319E4812AB5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6285-C261-1F47-8D59-A89B145F4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4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42C2-C496-2D4D-B2F2-2319E4812AB5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6285-C261-1F47-8D59-A89B145F4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1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42C2-C496-2D4D-B2F2-2319E4812AB5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6285-C261-1F47-8D59-A89B145F4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5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42C2-C496-2D4D-B2F2-2319E4812AB5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6285-C261-1F47-8D59-A89B145F4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3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42C2-C496-2D4D-B2F2-2319E4812AB5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6285-C261-1F47-8D59-A89B145F4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15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42C2-C496-2D4D-B2F2-2319E4812AB5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6285-C261-1F47-8D59-A89B145F4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1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42C2-C496-2D4D-B2F2-2319E4812AB5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6285-C261-1F47-8D59-A89B145F4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08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42C2-C496-2D4D-B2F2-2319E4812AB5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6285-C261-1F47-8D59-A89B145F4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8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42C2-C496-2D4D-B2F2-2319E4812AB5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6285-C261-1F47-8D59-A89B145F4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7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F42C2-C496-2D4D-B2F2-2319E4812AB5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46285-C261-1F47-8D59-A89B145F4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8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ue.ownby@knoxschools.org" TargetMode="Externa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ncbddd/childdevelopment/positiveparenting/middle2.html" TargetMode="External"/><Relationship Id="rId2" Type="http://schemas.openxmlformats.org/officeDocument/2006/relationships/hyperlink" Target="http://www.cdc.gov/ncbddd/childdevelopment/positiveparenting/middle.html" TargetMode="Externa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://www.rsd.k12.pa.us/Downloads/Development_Chart_for_Booklet.pdf" TargetMode="External"/><Relationship Id="rId4" Type="http://schemas.openxmlformats.org/officeDocument/2006/relationships/hyperlink" Target="http://www.cdc.gov/ncbddd/childdevelopment/positiveparenting/adolescence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2" y="1270660"/>
            <a:ext cx="10580915" cy="509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30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018" y="32399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Developmental Milestones: 6 to 7 Years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30" y="1252330"/>
            <a:ext cx="9986731" cy="508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303524" y="-500177"/>
            <a:ext cx="3643744" cy="8593285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/>
              <a:t>Language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u="sng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Learning to write letters and numbers/ often backwards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Listens as well as talks at mealtime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Begins to enjoy reading as a pastime if he or she has had success in this skill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Complains of unfair treatment by playmates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94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Developmental Milestones: 6 to 7 Years </a:t>
            </a:r>
            <a:endParaRPr lang="en-US" sz="36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378082" y="1285743"/>
            <a:ext cx="4032956" cy="4793280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/>
              <a:t>Cognitive Development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sng" dirty="0"/>
          </a:p>
          <a:p>
            <a:pPr lvl="0"/>
            <a:r>
              <a:rPr lang="en-US" dirty="0"/>
              <a:t>Has a difficult time making choices and decisions</a:t>
            </a:r>
          </a:p>
          <a:p>
            <a:r>
              <a:rPr lang="en-US" dirty="0"/>
              <a:t>Sees teacher as authority</a:t>
            </a:r>
          </a:p>
          <a:p>
            <a:pPr lvl="0"/>
            <a:r>
              <a:rPr lang="en-US" dirty="0"/>
              <a:t>Sees the end result as more important than the "route"</a:t>
            </a:r>
          </a:p>
          <a:p>
            <a:pPr lvl="0"/>
            <a:r>
              <a:rPr lang="en-US" dirty="0"/>
              <a:t>Likes to know rules</a:t>
            </a:r>
          </a:p>
          <a:p>
            <a:pPr lvl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902" y="1665905"/>
            <a:ext cx="5041195" cy="403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55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Developmental Milestones: 6 to 7 Years </a:t>
            </a:r>
            <a:endParaRPr lang="en-US" sz="36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076026" y="1164590"/>
            <a:ext cx="4223828" cy="5017606"/>
          </a:xfrm>
        </p:spPr>
        <p:txBody>
          <a:bodyPr>
            <a:normAutofit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/>
              <a:t>Social Emotional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More ready to dish out criticism than to receive it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Sensitive to reactions of others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Begins to show politeness and consideration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Begins to be modest and concerned about "private parts" or sexual organs</a:t>
            </a:r>
          </a:p>
          <a:p>
            <a:pPr lvl="0"/>
            <a:r>
              <a:rPr lang="en-US" sz="2400" dirty="0"/>
              <a:t>Shows friendship by possessions, secrets, and time together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46" y="1561478"/>
            <a:ext cx="2953639" cy="1975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894" y="1690688"/>
            <a:ext cx="2957883" cy="1975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46" y="4543633"/>
            <a:ext cx="2953639" cy="19756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894" y="4543633"/>
            <a:ext cx="2953639" cy="197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98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3"/>
            <a:ext cx="10515600" cy="963616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>
                <a:solidFill>
                  <a:schemeClr val="accent1">
                    <a:lumMod val="75000"/>
                  </a:schemeClr>
                </a:solidFill>
              </a:rPr>
              <a:t>Positive Tips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t="534" r="14539" b="-534"/>
          <a:stretch/>
        </p:blipFill>
        <p:spPr>
          <a:xfrm>
            <a:off x="838199" y="3469477"/>
            <a:ext cx="3071813" cy="2888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68" y="3729037"/>
            <a:ext cx="3071813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77" y="1140022"/>
            <a:ext cx="2638425" cy="263842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072828" y="4129087"/>
            <a:ext cx="3718324" cy="2057400"/>
          </a:xfrm>
          <a:prstGeom prst="ellipse">
            <a:avLst/>
          </a:prstGeom>
          <a:solidFill>
            <a:srgbClr val="EB8E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Help your child learn patience by letting others go first or finishing a task before going out to play</a:t>
            </a:r>
          </a:p>
        </p:txBody>
      </p:sp>
      <p:sp>
        <p:nvSpPr>
          <p:cNvPr id="8" name="Oval 7"/>
          <p:cNvSpPr/>
          <p:nvPr/>
        </p:nvSpPr>
        <p:spPr>
          <a:xfrm>
            <a:off x="7944444" y="1370408"/>
            <a:ext cx="3727849" cy="2057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Talk about respecting others and helping people in need</a:t>
            </a:r>
          </a:p>
        </p:txBody>
      </p:sp>
      <p:sp>
        <p:nvSpPr>
          <p:cNvPr id="9" name="Oval 8"/>
          <p:cNvSpPr/>
          <p:nvPr/>
        </p:nvSpPr>
        <p:spPr>
          <a:xfrm>
            <a:off x="510180" y="1370408"/>
            <a:ext cx="3727849" cy="2057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Help your child develop a sense of responsibility - ask them to help with household tasks</a:t>
            </a:r>
          </a:p>
        </p:txBody>
      </p:sp>
    </p:spTree>
    <p:extLst>
      <p:ext uri="{BB962C8B-B14F-4D97-AF65-F5344CB8AC3E}">
        <p14:creationId xmlns:p14="http://schemas.microsoft.com/office/powerpoint/2010/main" val="799294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Developmental Milestones: 8 to 12 Years </a:t>
            </a:r>
            <a:endParaRPr lang="en-US" sz="36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7048546" y="1117084"/>
            <a:ext cx="3731658" cy="4878859"/>
          </a:xfrm>
          <a:solidFill>
            <a:schemeClr val="bg1">
              <a:alpha val="46000"/>
            </a:schemeClr>
          </a:solidFill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/>
              <a:t>Motor skills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sng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Does well at games/sports requiring skill, strength and agility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Large and fine motor skills becoming highly coordinated</a:t>
            </a:r>
          </a:p>
          <a:p>
            <a:r>
              <a:rPr lang="en-US" dirty="0"/>
              <a:t>Preparation for puberty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51" y="1690688"/>
            <a:ext cx="5103341" cy="3731654"/>
          </a:xfrm>
          <a:prstGeom prst="rect">
            <a:avLst/>
          </a:prstGeom>
          <a:effectLst>
            <a:glow>
              <a:schemeClr val="accent1"/>
            </a:glow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43785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Developmental Milestones: 8 to 12 Years </a:t>
            </a:r>
            <a:endParaRPr lang="en-US" sz="36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686693" y="1251777"/>
            <a:ext cx="4620833" cy="5498655"/>
          </a:xfrm>
        </p:spPr>
        <p:txBody>
          <a:bodyPr>
            <a:normAutofit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/>
              <a:t>Language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Gives accurate directions to others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Uses more abstract and specific vocabulary and grammar, complex sentences in writing than in conversation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Can explain relationships between meanings of multiple-meaning words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Understands jokes and riddles based on sound similarities</a:t>
            </a:r>
            <a:endParaRPr lang="en-US" u="sng" dirty="0"/>
          </a:p>
        </p:txBody>
      </p:sp>
      <p:sp>
        <p:nvSpPr>
          <p:cNvPr id="4" name="Oval 3"/>
          <p:cNvSpPr/>
          <p:nvPr/>
        </p:nvSpPr>
        <p:spPr>
          <a:xfrm>
            <a:off x="327990" y="1581664"/>
            <a:ext cx="2594113" cy="232306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860936"/>
            <a:ext cx="18185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"What kind of shows to cows like to watch?" 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"Moo-</a:t>
            </a:r>
            <a:r>
              <a:rPr lang="en-US" dirty="0" err="1">
                <a:solidFill>
                  <a:schemeClr val="bg1"/>
                </a:solidFill>
              </a:rPr>
              <a:t>sicals</a:t>
            </a:r>
            <a:r>
              <a:rPr lang="en-US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6" name="Oval 5"/>
          <p:cNvSpPr/>
          <p:nvPr/>
        </p:nvSpPr>
        <p:spPr>
          <a:xfrm>
            <a:off x="9072115" y="1581663"/>
            <a:ext cx="2607363" cy="232306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"Last night I shot an elephant in my pajamas. How he got in my pajamas, I'll never know." - Groucho Marx</a:t>
            </a:r>
            <a:br>
              <a:rPr lang="en-US" dirty="0"/>
            </a:b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27989" y="4180702"/>
            <a:ext cx="2594113" cy="232306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"You're a couch potato."</a:t>
            </a:r>
          </a:p>
        </p:txBody>
      </p:sp>
      <p:sp>
        <p:nvSpPr>
          <p:cNvPr id="8" name="Oval 7"/>
          <p:cNvSpPr/>
          <p:nvPr/>
        </p:nvSpPr>
        <p:spPr>
          <a:xfrm>
            <a:off x="8932411" y="4180701"/>
            <a:ext cx="2594113" cy="232306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“Its raining cats and dogs out there.”</a:t>
            </a:r>
          </a:p>
        </p:txBody>
      </p:sp>
    </p:spTree>
    <p:extLst>
      <p:ext uri="{BB962C8B-B14F-4D97-AF65-F5344CB8AC3E}">
        <p14:creationId xmlns:p14="http://schemas.microsoft.com/office/powerpoint/2010/main" val="1266950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796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Developmental Milestones: 8 to 12 Years </a:t>
            </a:r>
            <a:endParaRPr lang="en-US" sz="36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5043477" y="-214766"/>
            <a:ext cx="2773652" cy="1098794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/>
              <a:t>Cognitive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300" b="1" u="sng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They begin to think hypothetically, considering a number of possibilities, and are able to think logically.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They become more goal oriented.</a:t>
            </a:r>
          </a:p>
          <a:p>
            <a:pPr lvl="0"/>
            <a:r>
              <a:rPr lang="en-US" dirty="0"/>
              <a:t>They may enjoy reading a book. They can interpret the context of a paragraph and writes stories.</a:t>
            </a:r>
          </a:p>
          <a:p>
            <a:pPr lvl="0"/>
            <a:r>
              <a:rPr lang="en-US" dirty="0"/>
              <a:t>They may develop special interests that are a source of motivation.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138" y="1322173"/>
            <a:ext cx="3531662" cy="25702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32" y="1322173"/>
            <a:ext cx="4473145" cy="257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61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93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Developmental Milestones: 8 to 12 Years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78" y="1044784"/>
            <a:ext cx="10856843" cy="5544858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434643" y="-1632609"/>
            <a:ext cx="3783227" cy="10515600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/>
              <a:t>Social/ Emotional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Most early adolescents are fully capable of perspective taking and understand and consider other's perspectives.</a:t>
            </a:r>
          </a:p>
          <a:p>
            <a:pPr lvl="0"/>
            <a:r>
              <a:rPr lang="en-US" dirty="0"/>
              <a:t>They begin to understand facets of the adult world like money and telling time.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may resent being told what to do, yet needs constant reminders regarding routine responsibilities</a:t>
            </a:r>
          </a:p>
          <a:p>
            <a:pPr lvl="0"/>
            <a:r>
              <a:rPr lang="en-US" dirty="0"/>
              <a:t>shows a change of interest in the opposite sex</a:t>
            </a:r>
          </a:p>
        </p:txBody>
      </p:sp>
    </p:spTree>
    <p:extLst>
      <p:ext uri="{BB962C8B-B14F-4D97-AF65-F5344CB8AC3E}">
        <p14:creationId xmlns:p14="http://schemas.microsoft.com/office/powerpoint/2010/main" val="2081202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948863" cy="1277938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Positive Tips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3109119" cy="3278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" r="11972"/>
          <a:stretch/>
        </p:blipFill>
        <p:spPr>
          <a:xfrm>
            <a:off x="7695406" y="354806"/>
            <a:ext cx="3100388" cy="32781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25" y="3643313"/>
            <a:ext cx="3443288" cy="268446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19152" y="3771900"/>
            <a:ext cx="3101180" cy="255587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Help your child develop a personal sense of right and wrong.  Talk specifically about peer pressure and plans to deal with it.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086225" y="1400176"/>
            <a:ext cx="3443288" cy="21288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 phases like “You must be proud of yourself” rather than ”I’m proud of you” and encourage positive choices when no one is there to praise their efforts.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95406" y="3771900"/>
            <a:ext cx="3100388" cy="255587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Help your child set individual goals and to think about how to develop skills to accomplish them</a:t>
            </a:r>
          </a:p>
        </p:txBody>
      </p:sp>
    </p:spTree>
    <p:extLst>
      <p:ext uri="{BB962C8B-B14F-4D97-AF65-F5344CB8AC3E}">
        <p14:creationId xmlns:p14="http://schemas.microsoft.com/office/powerpoint/2010/main" val="551738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Questions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78" y="1805609"/>
            <a:ext cx="4035286" cy="4035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7947" y="2484424"/>
            <a:ext cx="5387009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CONTACT INFORMATION:</a:t>
            </a:r>
          </a:p>
          <a:p>
            <a:endParaRPr lang="en-US" sz="2800" dirty="0"/>
          </a:p>
          <a:p>
            <a:pPr algn="ctr"/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Sue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</a:rPr>
              <a:t>Ownby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Parent Liaison</a:t>
            </a:r>
          </a:p>
          <a:p>
            <a:pPr algn="ctr"/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Knox County Schools</a:t>
            </a:r>
          </a:p>
          <a:p>
            <a:pPr algn="ctr"/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Sue.ownby@knoxschools.org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800" b="1" i="1">
                <a:solidFill>
                  <a:schemeClr val="accent1">
                    <a:lumMod val="75000"/>
                  </a:schemeClr>
                </a:solidFill>
              </a:rPr>
              <a:t>865-594-8889</a:t>
            </a:r>
          </a:p>
          <a:p>
            <a:pPr algn="ctr"/>
            <a:endParaRPr lang="en-US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774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i="1" dirty="0">
                <a:solidFill>
                  <a:schemeClr val="accent1">
                    <a:lumMod val="75000"/>
                  </a:schemeClr>
                </a:solidFill>
              </a:rPr>
              <a:t>Objectives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5757864" y="104771"/>
            <a:ext cx="3976688" cy="7215190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Identify Typical Developmental Stages Including: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Gross and Fine Motor Development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Languages Skills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Cognitive Development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Social – Emotional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For youth ages 4 to 12 years old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89" y="1724020"/>
            <a:ext cx="3517721" cy="397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20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86" y="365126"/>
            <a:ext cx="10327414" cy="9269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References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039390" y="-375567"/>
            <a:ext cx="4727713" cy="8753719"/>
          </a:xfrm>
        </p:spPr>
        <p:txBody>
          <a:bodyPr>
            <a:normAutofit/>
          </a:bodyPr>
          <a:lstStyle/>
          <a:p>
            <a:r>
              <a:rPr lang="en-US" sz="1500" dirty="0"/>
              <a:t>American Academy of Pediatrics - </a:t>
            </a:r>
            <a:r>
              <a:rPr lang="en-US" sz="1500" dirty="0" err="1"/>
              <a:t>Healthychildren.org</a:t>
            </a:r>
            <a:r>
              <a:rPr lang="en-US" sz="1500" dirty="0"/>
              <a:t> Caring for Your Baby and Young Child: Birth to Age 5 (Copyright © 2009 American Academy of Pediatrics)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/>
          </a:p>
          <a:p>
            <a:pPr lvl="0"/>
            <a:r>
              <a:rPr lang="en-US" sz="1500" dirty="0"/>
              <a:t>References &amp; Resources</a:t>
            </a:r>
            <a:r>
              <a:rPr lang="en-US" sz="1500" b="1" dirty="0"/>
              <a:t>: </a:t>
            </a:r>
            <a:r>
              <a:rPr lang="en-US" sz="1500" dirty="0"/>
              <a:t>Benson, P. L. (2006). </a:t>
            </a:r>
            <a:r>
              <a:rPr lang="en-US" sz="1500" i="1" dirty="0"/>
              <a:t>All kids are our kids: What communities must do to raise caring and responsible children and adolescents </a:t>
            </a:r>
            <a:r>
              <a:rPr lang="en-US" sz="1500" dirty="0"/>
              <a:t>(2nd ed.). San Francisco: </a:t>
            </a:r>
            <a:r>
              <a:rPr lang="en-US" sz="1500" dirty="0" err="1"/>
              <a:t>Jossey-Bass.Center</a:t>
            </a:r>
            <a:r>
              <a:rPr lang="en-US" sz="1500" dirty="0"/>
              <a:t> for Disease Control and Prevention (2014, June 23). Middle childhood (6-8 years </a:t>
            </a:r>
            <a:r>
              <a:rPr lang="en-US" sz="1500" dirty="0" err="1"/>
              <a:t>ofage</a:t>
            </a:r>
            <a:r>
              <a:rPr lang="en-US" sz="1500" dirty="0"/>
              <a:t>).</a:t>
            </a:r>
            <a:r>
              <a:rPr lang="en-US" sz="1500" dirty="0" err="1"/>
              <a:t>Retrievedfrom</a:t>
            </a:r>
            <a:r>
              <a:rPr lang="en-US" sz="1500" dirty="0"/>
              <a:t> </a:t>
            </a:r>
            <a:r>
              <a:rPr lang="en-US" sz="1500" dirty="0">
                <a:hlinkClick r:id="rId2"/>
              </a:rPr>
              <a:t>http://www.cdc.gov/ncbddd/childdevelopment/positiveparenting/</a:t>
            </a:r>
            <a:r>
              <a:rPr lang="en-US" sz="1500" dirty="0" err="1">
                <a:hlinkClick r:id="rId2"/>
              </a:rPr>
              <a:t>middle.html</a:t>
            </a:r>
            <a:r>
              <a:rPr lang="en-US" sz="1500" dirty="0" err="1"/>
              <a:t>Center</a:t>
            </a:r>
            <a:r>
              <a:rPr lang="en-US" sz="1500" dirty="0"/>
              <a:t> for Disease Control and Prevention (2014, June 23). Middle childhood (9-11 years of age). Retrieved from </a:t>
            </a:r>
            <a:r>
              <a:rPr lang="en-US" sz="1500" dirty="0">
                <a:hlinkClick r:id="rId3"/>
              </a:rPr>
              <a:t>http://www.cdc.gov/ncbddd/childdevelopment/positiveparenting/middle2.html</a:t>
            </a:r>
            <a:r>
              <a:rPr lang="en-US" sz="1500" dirty="0"/>
              <a:t>Center for Disease Control and Prevention (2014, June 23). </a:t>
            </a:r>
            <a:r>
              <a:rPr lang="en-US" sz="1500" i="1" dirty="0"/>
              <a:t>Young teens (12 -14 years of age).</a:t>
            </a:r>
            <a:r>
              <a:rPr lang="en-US" sz="1500" dirty="0"/>
              <a:t>Retrieved </a:t>
            </a:r>
            <a:r>
              <a:rPr lang="en-US" sz="1500" dirty="0" err="1"/>
              <a:t>from</a:t>
            </a:r>
            <a:r>
              <a:rPr lang="en-US" sz="1500" dirty="0" err="1">
                <a:hlinkClick r:id="rId4"/>
              </a:rPr>
              <a:t>http</a:t>
            </a:r>
            <a:r>
              <a:rPr lang="en-US" sz="1500" dirty="0">
                <a:hlinkClick r:id="rId4"/>
              </a:rPr>
              <a:t>://www.cdc.gov/ncbddd/childdevelopment/positiveparenting/</a:t>
            </a:r>
            <a:r>
              <a:rPr lang="en-US" sz="1500" dirty="0" err="1">
                <a:hlinkClick r:id="rId4"/>
              </a:rPr>
              <a:t>adolescence.html</a:t>
            </a:r>
            <a:r>
              <a:rPr lang="en-US" sz="1500" dirty="0" err="1"/>
              <a:t>Institute</a:t>
            </a:r>
            <a:r>
              <a:rPr lang="en-US" sz="1500" dirty="0"/>
              <a:t> for Human Services for the Ohio Child Welfare Training Program (2007). </a:t>
            </a:r>
            <a:r>
              <a:rPr lang="en-US" sz="1500" i="1" dirty="0"/>
              <a:t>Developmental milestones chart.</a:t>
            </a:r>
            <a:r>
              <a:rPr lang="en-US" sz="1500" dirty="0"/>
              <a:t> Retrieved </a:t>
            </a:r>
            <a:r>
              <a:rPr lang="en-US" sz="1500" dirty="0" err="1"/>
              <a:t>from</a:t>
            </a:r>
            <a:r>
              <a:rPr lang="en-US" sz="1500" dirty="0" err="1">
                <a:hlinkClick r:id="rId5"/>
              </a:rPr>
              <a:t>http</a:t>
            </a:r>
            <a:r>
              <a:rPr lang="en-US" sz="1500" dirty="0">
                <a:hlinkClick r:id="rId5"/>
              </a:rPr>
              <a:t>://www.rsd.k12.pa.us/Downloads/</a:t>
            </a:r>
            <a:r>
              <a:rPr lang="en-US" sz="1500" dirty="0" err="1">
                <a:hlinkClick r:id="rId5"/>
              </a:rPr>
              <a:t>Development_Chart_for_Booklet.pdf</a:t>
            </a:r>
            <a:r>
              <a:rPr lang="en-US" sz="1500" dirty="0" err="1"/>
              <a:t>Leffert</a:t>
            </a:r>
            <a:r>
              <a:rPr lang="en-US" sz="1500" dirty="0"/>
              <a:t>, N., Benson, P., &amp; </a:t>
            </a:r>
            <a:r>
              <a:rPr lang="en-US" sz="1500" dirty="0" err="1"/>
              <a:t>Roehlkepartain</a:t>
            </a:r>
            <a:r>
              <a:rPr lang="en-US" sz="1500" dirty="0"/>
              <a:t>, J. (1997). </a:t>
            </a:r>
            <a:r>
              <a:rPr lang="en-US" sz="1500" i="1" dirty="0"/>
              <a:t>Starting out right: Developmental assets for children.</a:t>
            </a:r>
            <a:r>
              <a:rPr lang="en-US" sz="1500" dirty="0"/>
              <a:t> Minneapolis, MN: The Search Institute.</a:t>
            </a:r>
          </a:p>
          <a:p>
            <a:pPr lvl="0"/>
            <a:endParaRPr lang="en-US" sz="1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Adapted by Anne L. </a:t>
            </a:r>
            <a:r>
              <a:rPr lang="en-US" sz="1400" dirty="0" err="1"/>
              <a:t>Heinsohn</a:t>
            </a:r>
            <a:r>
              <a:rPr lang="en-US" sz="1400" dirty="0"/>
              <a:t>, former associate professor of extension education, from </a:t>
            </a:r>
            <a:r>
              <a:rPr lang="en-US" sz="1400" i="1" dirty="0"/>
              <a:t>Children-How They Grow: Elementary School Children Ages 6 to 8 and 9 to 12</a:t>
            </a:r>
            <a:r>
              <a:rPr lang="en-US" sz="1400" dirty="0"/>
              <a:t>, Bulletins GH 6230 and GH 6231, by Mary McPhail Gray and Terry Foltz, University of Missouri, Columbia </a:t>
            </a:r>
          </a:p>
        </p:txBody>
      </p:sp>
    </p:spTree>
    <p:extLst>
      <p:ext uri="{BB962C8B-B14F-4D97-AF65-F5344CB8AC3E}">
        <p14:creationId xmlns:p14="http://schemas.microsoft.com/office/powerpoint/2010/main" val="304555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4" y="33388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Developmental Milestones:  4 to 5 Year Olds</a:t>
            </a:r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>
          <a:xfrm rot="16200000">
            <a:off x="6354589" y="1254392"/>
            <a:ext cx="4594166" cy="5404264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u="sng" dirty="0"/>
              <a:t>Movement </a:t>
            </a:r>
            <a:r>
              <a:rPr lang="en-US" sz="3600" u="sng" dirty="0"/>
              <a:t>(Gross Motor)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lvl="0"/>
            <a:r>
              <a:rPr lang="en-US" sz="3200" dirty="0"/>
              <a:t>Stands on one foot for ten     seconds or longer</a:t>
            </a:r>
            <a:endParaRPr lang="en-US" sz="2000" dirty="0"/>
          </a:p>
          <a:p>
            <a:pPr lvl="0"/>
            <a:r>
              <a:rPr lang="en-US" sz="3200" dirty="0"/>
              <a:t>Hops and somersaults</a:t>
            </a:r>
          </a:p>
          <a:p>
            <a:pPr lvl="0"/>
            <a:r>
              <a:rPr lang="en-US" sz="3200" dirty="0"/>
              <a:t>Swings and climbs</a:t>
            </a:r>
          </a:p>
          <a:p>
            <a:pPr lvl="0"/>
            <a:r>
              <a:rPr lang="en-US" sz="3200" dirty="0"/>
              <a:t>May be able to skip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4" y="1660355"/>
            <a:ext cx="4991590" cy="45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92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651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Developmental Milestones:  4 to 5 Year Olds</a:t>
            </a:r>
            <a:endParaRPr lang="en-US" sz="3600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>
          <a:xfrm rot="16200000">
            <a:off x="1967016" y="-13962"/>
            <a:ext cx="5086269" cy="7961413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>
                <a:latin typeface="Arial" charset="0"/>
                <a:ea typeface="Arial" charset="0"/>
                <a:cs typeface="Arial" charset="0"/>
              </a:rPr>
              <a:t>Hand and Finger Skills Fine Motor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0"/>
            <a:r>
              <a:rPr lang="en-US" dirty="0">
                <a:latin typeface="Arial" charset="0"/>
                <a:ea typeface="Arial" charset="0"/>
                <a:cs typeface="Arial" charset="0"/>
              </a:rPr>
              <a:t>Copies triangle and other geometric patterns</a:t>
            </a:r>
          </a:p>
          <a:p>
            <a:pPr lvl="0"/>
            <a:r>
              <a:rPr lang="en-US" dirty="0">
                <a:latin typeface="Arial" charset="0"/>
                <a:ea typeface="Arial" charset="0"/>
                <a:cs typeface="Arial" charset="0"/>
              </a:rPr>
              <a:t>Draws person with body</a:t>
            </a:r>
          </a:p>
          <a:p>
            <a:pPr lvl="0"/>
            <a:r>
              <a:rPr lang="en-US" dirty="0">
                <a:latin typeface="Arial" charset="0"/>
                <a:ea typeface="Arial" charset="0"/>
                <a:cs typeface="Arial" charset="0"/>
              </a:rPr>
              <a:t>Prints some letters</a:t>
            </a:r>
          </a:p>
          <a:p>
            <a:pPr lvl="0"/>
            <a:r>
              <a:rPr lang="en-US" dirty="0">
                <a:latin typeface="Arial" charset="0"/>
                <a:ea typeface="Arial" charset="0"/>
                <a:cs typeface="Arial" charset="0"/>
              </a:rPr>
              <a:t>Dresses and undresses without assistance</a:t>
            </a:r>
          </a:p>
          <a:p>
            <a:pPr lvl="0"/>
            <a:r>
              <a:rPr lang="en-US" dirty="0">
                <a:latin typeface="Arial" charset="0"/>
                <a:ea typeface="Arial" charset="0"/>
                <a:cs typeface="Arial" charset="0"/>
              </a:rPr>
              <a:t>Usually cares for own toilet needs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86" y="1185702"/>
            <a:ext cx="2732314" cy="1561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7" y="2747024"/>
            <a:ext cx="2862943" cy="19189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952" y="4666007"/>
            <a:ext cx="2770848" cy="184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12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Developmental Mile stones 4 to 6 year olds</a:t>
            </a:r>
            <a:endParaRPr lang="en-US" sz="36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014161" y="1745911"/>
            <a:ext cx="4187599" cy="410078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 Rounded MT Bold" charset="0"/>
                <a:ea typeface="Arial Rounded MT Bold" charset="0"/>
                <a:cs typeface="Arial Rounded MT Bold" charset="0"/>
              </a:rPr>
              <a:t>	</a:t>
            </a:r>
            <a:r>
              <a:rPr lang="en-US" u="sng" dirty="0">
                <a:latin typeface="Arial Rounded MT Bold" charset="0"/>
                <a:ea typeface="Arial Rounded MT Bold" charset="0"/>
                <a:cs typeface="Arial Rounded MT Bold" charset="0"/>
              </a:rPr>
              <a:t>Language</a:t>
            </a:r>
          </a:p>
          <a:p>
            <a:pPr lvl="0"/>
            <a:r>
              <a:rPr lang="en-US" dirty="0"/>
              <a:t>Recalls part of a story</a:t>
            </a:r>
          </a:p>
          <a:p>
            <a:pPr lvl="0"/>
            <a:r>
              <a:rPr lang="en-US" dirty="0"/>
              <a:t>Speaks sentences of more than five words</a:t>
            </a:r>
          </a:p>
          <a:p>
            <a:pPr lvl="0"/>
            <a:r>
              <a:rPr lang="en-US" dirty="0"/>
              <a:t>Uses future tense</a:t>
            </a:r>
          </a:p>
          <a:p>
            <a:pPr lvl="0"/>
            <a:r>
              <a:rPr lang="en-US" dirty="0"/>
              <a:t>Tells longer stories</a:t>
            </a:r>
          </a:p>
          <a:p>
            <a:pPr lvl="0"/>
            <a:r>
              <a:rPr lang="en-US" dirty="0"/>
              <a:t>Says name and address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68" y="1472201"/>
            <a:ext cx="3492500" cy="2399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355" y="3956468"/>
            <a:ext cx="3493677" cy="2668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68" y="4041451"/>
            <a:ext cx="3493677" cy="2498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532" y="1472202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47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Developmental Milestones:  4 to 5 Year Olds</a:t>
            </a:r>
            <a:endParaRPr lang="en-US" sz="36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659085" y="-208202"/>
            <a:ext cx="2873829" cy="6140311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>
                <a:latin typeface="Arial Rounded MT Bold" charset="0"/>
                <a:ea typeface="Arial Rounded MT Bold" charset="0"/>
                <a:cs typeface="Arial Rounded MT Bold" charset="0"/>
              </a:rPr>
              <a:t>Cognitive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Can count ten or more objects</a:t>
            </a:r>
          </a:p>
          <a:p>
            <a:pPr lvl="0"/>
            <a:r>
              <a:rPr lang="en-US" dirty="0"/>
              <a:t>Correctly names at least four colors</a:t>
            </a:r>
          </a:p>
          <a:p>
            <a:pPr lvl="0"/>
            <a:r>
              <a:rPr lang="en-US" dirty="0"/>
              <a:t>Better understands the concept of time</a:t>
            </a:r>
          </a:p>
          <a:p>
            <a:r>
              <a:rPr lang="en-US" dirty="0"/>
              <a:t>Knows about things used every day in             the home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24" y="4431573"/>
            <a:ext cx="2244468" cy="2383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11" y="4431573"/>
            <a:ext cx="3048577" cy="2203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503" y="4431573"/>
            <a:ext cx="3365118" cy="2241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599" y="4431573"/>
            <a:ext cx="1943405" cy="224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2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Developmental Milestones:  4 to 5 Year Olds</a:t>
            </a:r>
            <a:endParaRPr lang="en-US" sz="36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166259" y="1524332"/>
            <a:ext cx="3859480" cy="4835323"/>
          </a:xfr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 Rounded MT Bold" charset="0"/>
                <a:ea typeface="Arial Rounded MT Bold" charset="0"/>
                <a:cs typeface="Arial Rounded MT Bold" charset="0"/>
              </a:rPr>
              <a:t>	</a:t>
            </a:r>
            <a:r>
              <a:rPr lang="en-US" u="sng" dirty="0">
                <a:latin typeface="Arial Rounded MT Bold" charset="0"/>
                <a:ea typeface="Arial Rounded MT Bold" charset="0"/>
                <a:cs typeface="Arial Rounded MT Bold" charset="0"/>
              </a:rPr>
              <a:t>Social Emotional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lvl="0"/>
            <a:r>
              <a:rPr lang="en-US" dirty="0"/>
              <a:t>Wants to please friends</a:t>
            </a:r>
          </a:p>
          <a:p>
            <a:pPr lvl="0"/>
            <a:r>
              <a:rPr lang="en-US" dirty="0"/>
              <a:t>Wants to be like her friends</a:t>
            </a:r>
          </a:p>
          <a:p>
            <a:pPr lvl="0"/>
            <a:r>
              <a:rPr lang="en-US" dirty="0"/>
              <a:t>More likely to agree to rules</a:t>
            </a:r>
          </a:p>
          <a:p>
            <a:pPr lvl="0"/>
            <a:r>
              <a:rPr lang="en-US" dirty="0"/>
              <a:t>Shows more independence</a:t>
            </a:r>
          </a:p>
          <a:p>
            <a:pPr lvl="0"/>
            <a:r>
              <a:rPr lang="en-US" dirty="0"/>
              <a:t>Aware of sexuality</a:t>
            </a:r>
          </a:p>
          <a:p>
            <a:pPr lvl="0"/>
            <a:r>
              <a:rPr lang="en-US" dirty="0"/>
              <a:t>Able to distinguish fantasy from reality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00" y="1320667"/>
            <a:ext cx="2634087" cy="1752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710" y="1294539"/>
            <a:ext cx="2634087" cy="1805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00" y="3052597"/>
            <a:ext cx="2680808" cy="1778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709" y="4782856"/>
            <a:ext cx="2634087" cy="17787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91" y="4831391"/>
            <a:ext cx="2627918" cy="17383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792" y="2993112"/>
            <a:ext cx="2631005" cy="178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95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613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>
                <a:solidFill>
                  <a:schemeClr val="accent1">
                    <a:lumMod val="75000"/>
                  </a:schemeClr>
                </a:solidFill>
              </a:rPr>
              <a:t>Positive Tips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28738"/>
            <a:ext cx="3111500" cy="261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350" y="3944938"/>
            <a:ext cx="3289300" cy="246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1620838"/>
            <a:ext cx="3492500" cy="23241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85788" y="4287044"/>
            <a:ext cx="3114675" cy="17795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Have your child help with simple chores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348162" y="1620838"/>
            <a:ext cx="3114675" cy="177958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Continue to read to your child and include it in on your daily schedule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239125" y="4287044"/>
            <a:ext cx="3114675" cy="177958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Encourage your child to play with other children and talk about the value of good friends.</a:t>
            </a:r>
          </a:p>
        </p:txBody>
      </p:sp>
    </p:spTree>
    <p:extLst>
      <p:ext uri="{BB962C8B-B14F-4D97-AF65-F5344CB8AC3E}">
        <p14:creationId xmlns:p14="http://schemas.microsoft.com/office/powerpoint/2010/main" val="170904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911" y="139347"/>
            <a:ext cx="10515600" cy="7524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Developmental Milestones: 6 to 7 Years </a:t>
            </a:r>
            <a:endParaRPr lang="en-US" sz="36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862601" y="935652"/>
            <a:ext cx="2466797" cy="7797803"/>
          </a:xfrm>
          <a:solidFill>
            <a:schemeClr val="accent4"/>
          </a:solidFill>
        </p:spPr>
        <p:txBody>
          <a:bodyPr>
            <a:normAutofit fontScale="92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/>
              <a:t>Motor Skills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Use one hand consistently for fine motor tasks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Interested in games with rules and but lacks skill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Use a fork and knife together to cut soft foods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Get dressed by themselves including fasteners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Enjoys roughhousing, but does not know when to stop; may end up hurt, upset, or exhausted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05" y="891820"/>
            <a:ext cx="3354509" cy="24496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814" y="891819"/>
            <a:ext cx="3098113" cy="24496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929" y="903109"/>
            <a:ext cx="386828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92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1161</Words>
  <Application>Microsoft Macintosh PowerPoint</Application>
  <PresentationFormat>Widescreen</PresentationFormat>
  <Paragraphs>133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Objectives</vt:lpstr>
      <vt:lpstr>Developmental Milestones:  4 to 5 Year Olds</vt:lpstr>
      <vt:lpstr>Developmental Milestones:  4 to 5 Year Olds</vt:lpstr>
      <vt:lpstr>Developmental Mile stones 4 to 6 year olds</vt:lpstr>
      <vt:lpstr>Developmental Milestones:  4 to 5 Year Olds</vt:lpstr>
      <vt:lpstr>Developmental Milestones:  4 to 5 Year Olds</vt:lpstr>
      <vt:lpstr>Positive Tips </vt:lpstr>
      <vt:lpstr>Developmental Milestones: 6 to 7 Years </vt:lpstr>
      <vt:lpstr>Developmental Milestones: 6 to 7 Years </vt:lpstr>
      <vt:lpstr>Developmental Milestones: 6 to 7 Years </vt:lpstr>
      <vt:lpstr>Developmental Milestones: 6 to 7 Years </vt:lpstr>
      <vt:lpstr>Positive Tips </vt:lpstr>
      <vt:lpstr>Developmental Milestones: 8 to 12 Years </vt:lpstr>
      <vt:lpstr>Developmental Milestones: 8 to 12 Years </vt:lpstr>
      <vt:lpstr>Developmental Milestones: 8 to 12 Years </vt:lpstr>
      <vt:lpstr>Developmental Milestones: 8 to 12 Years </vt:lpstr>
      <vt:lpstr>Positive Tips</vt:lpstr>
      <vt:lpstr>Questions 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SUE OWNBY</cp:lastModifiedBy>
  <cp:revision>64</cp:revision>
  <dcterms:created xsi:type="dcterms:W3CDTF">2016-10-19T12:47:56Z</dcterms:created>
  <dcterms:modified xsi:type="dcterms:W3CDTF">2024-06-28T19:45:24Z</dcterms:modified>
</cp:coreProperties>
</file>